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7" r:id="rId1"/>
  </p:sldMasterIdLst>
  <p:notesMasterIdLst>
    <p:notesMasterId r:id="rId13"/>
  </p:notesMasterIdLst>
  <p:handoutMasterIdLst>
    <p:handoutMasterId r:id="rId14"/>
  </p:handoutMasterIdLst>
  <p:sldIdLst>
    <p:sldId id="351" r:id="rId2"/>
    <p:sldId id="400" r:id="rId3"/>
    <p:sldId id="402" r:id="rId4"/>
    <p:sldId id="403" r:id="rId5"/>
    <p:sldId id="404" r:id="rId6"/>
    <p:sldId id="401" r:id="rId7"/>
    <p:sldId id="405" r:id="rId8"/>
    <p:sldId id="406" r:id="rId9"/>
    <p:sldId id="407" r:id="rId10"/>
    <p:sldId id="408" r:id="rId11"/>
    <p:sldId id="350" r:id="rId12"/>
  </p:sldIdLst>
  <p:sldSz cx="13444538" cy="7562850"/>
  <p:notesSz cx="9926638" cy="6797675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435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8123" userDrawn="1">
          <p15:clr>
            <a:srgbClr val="A4A3A4"/>
          </p15:clr>
        </p15:guide>
        <p15:guide id="6" orient="horz" pos="1134" userDrawn="1">
          <p15:clr>
            <a:srgbClr val="A4A3A4"/>
          </p15:clr>
        </p15:guide>
        <p15:guide id="7" orient="horz" pos="846" userDrawn="1">
          <p15:clr>
            <a:srgbClr val="A4A3A4"/>
          </p15:clr>
        </p15:guide>
        <p15:guide id="8" orient="horz" pos="1326" userDrawn="1">
          <p15:clr>
            <a:srgbClr val="A4A3A4"/>
          </p15:clr>
        </p15:guide>
        <p15:guide id="9" orient="horz" pos="942" userDrawn="1">
          <p15:clr>
            <a:srgbClr val="A4A3A4"/>
          </p15:clr>
        </p15:guide>
        <p15:guide id="10" pos="6155" userDrawn="1">
          <p15:clr>
            <a:srgbClr val="A4A3A4"/>
          </p15:clr>
        </p15:guide>
        <p15:guide id="11" pos="23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D7B"/>
    <a:srgbClr val="0674F5"/>
    <a:srgbClr val="053FEE"/>
    <a:srgbClr val="E1ECF9"/>
    <a:srgbClr val="315F9F"/>
    <a:srgbClr val="1B385B"/>
    <a:srgbClr val="7596C9"/>
    <a:srgbClr val="0E74F4"/>
    <a:srgbClr val="FD4715"/>
    <a:srgbClr val="125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1376" autoAdjust="0"/>
  </p:normalViewPr>
  <p:slideViewPr>
    <p:cSldViewPr>
      <p:cViewPr>
        <p:scale>
          <a:sx n="100" d="100"/>
          <a:sy n="100" d="100"/>
        </p:scale>
        <p:origin x="594" y="180"/>
      </p:cViewPr>
      <p:guideLst>
        <p:guide orient="horz" pos="4350"/>
        <p:guide pos="347"/>
        <p:guide pos="8123"/>
        <p:guide orient="horz" pos="1134"/>
        <p:guide orient="horz" pos="846"/>
        <p:guide orient="horz" pos="1326"/>
        <p:guide orient="horz" pos="942"/>
        <p:guide pos="6155"/>
        <p:guide pos="2315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180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F45E76-D68D-C897-8F90-405FB4F73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83596C-ABA4-853D-B499-800C2E23A2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616C6-E720-4743-83EF-8D90622A3556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A609F8-E2C0-CCF6-2AAC-8BA49E6E48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03192-9E34-97C3-3C2D-732CF0F3DE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355E7-1723-459E-9DE8-1EE07B6C7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76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642" cy="341026"/>
          </a:xfrm>
          <a:prstGeom prst="rect">
            <a:avLst/>
          </a:prstGeom>
        </p:spPr>
        <p:txBody>
          <a:bodyPr vert="horz" lIns="83759" tIns="41880" rIns="83759" bIns="41880" rtlCol="0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523" y="0"/>
            <a:ext cx="4300168" cy="341026"/>
          </a:xfrm>
          <a:prstGeom prst="rect">
            <a:avLst/>
          </a:prstGeom>
        </p:spPr>
        <p:txBody>
          <a:bodyPr vert="horz" lIns="83759" tIns="41880" rIns="83759" bIns="41880" rtlCol="0"/>
          <a:lstStyle>
            <a:lvl1pPr algn="r">
              <a:defRPr sz="1100"/>
            </a:lvl1pPr>
          </a:lstStyle>
          <a:p>
            <a:fld id="{DB07CDDA-138F-47C7-8A0C-FE8221D1E411}" type="datetimeFigureOut">
              <a:rPr lang="ko-KR" altLang="en-US" smtClean="0"/>
              <a:t>2025-02-12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59" tIns="41880" rIns="83759" bIns="4188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54" y="3271845"/>
            <a:ext cx="7940131" cy="2676834"/>
          </a:xfrm>
          <a:prstGeom prst="rect">
            <a:avLst/>
          </a:prstGeom>
        </p:spPr>
        <p:txBody>
          <a:bodyPr vert="horz" lIns="83759" tIns="41880" rIns="83759" bIns="418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50"/>
            <a:ext cx="4301642" cy="341025"/>
          </a:xfrm>
          <a:prstGeom prst="rect">
            <a:avLst/>
          </a:prstGeom>
        </p:spPr>
        <p:txBody>
          <a:bodyPr vert="horz" lIns="83759" tIns="41880" rIns="83759" bIns="41880" rtlCol="0" anchor="b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523" y="6456650"/>
            <a:ext cx="4300168" cy="341025"/>
          </a:xfrm>
          <a:prstGeom prst="rect">
            <a:avLst/>
          </a:prstGeom>
        </p:spPr>
        <p:txBody>
          <a:bodyPr vert="horz" lIns="83759" tIns="41880" rIns="83759" bIns="41880" rtlCol="0" anchor="b"/>
          <a:lstStyle>
            <a:lvl1pPr algn="r">
              <a:defRPr sz="1100"/>
            </a:lvl1pPr>
          </a:lstStyle>
          <a:p>
            <a:fld id="{BF14CA1D-6F4E-444E-85E9-8C18B867315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6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BA22BF-B7BB-97B1-0746-1B2E3377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1" y="1430514"/>
            <a:ext cx="2324910" cy="5306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6DCFAD9-2051-6D8B-7F12-4A78227E8F46}"/>
              </a:ext>
            </a:extLst>
          </p:cNvPr>
          <p:cNvGrpSpPr/>
          <p:nvPr userDrawn="1"/>
        </p:nvGrpSpPr>
        <p:grpSpPr>
          <a:xfrm>
            <a:off x="931069" y="2181225"/>
            <a:ext cx="7550038" cy="2437717"/>
            <a:chOff x="1271964" y="1997249"/>
            <a:chExt cx="7550038" cy="24377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E24DB-37AD-8393-605B-5246D95CA993}"/>
                </a:ext>
              </a:extLst>
            </p:cNvPr>
            <p:cNvSpPr txBox="1"/>
            <p:nvPr/>
          </p:nvSpPr>
          <p:spPr>
            <a:xfrm>
              <a:off x="1271964" y="1997249"/>
              <a:ext cx="755003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aseline="0" dirty="0" err="1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UiPath</a:t>
              </a:r>
              <a:r>
                <a:rPr lang="en-US" altLang="ko-KR" sz="54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RPA</a:t>
              </a:r>
              <a:r>
                <a:rPr lang="ko-KR" altLang="en-US" sz="40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를 통한 </a:t>
              </a:r>
              <a:endParaRPr lang="en-US" altLang="ko-KR" sz="4000" baseline="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r>
                <a:rPr lang="en-US" altLang="ko-KR" sz="44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Digital Transformation</a:t>
              </a:r>
              <a:endParaRPr lang="en-US" altLang="ko-KR" sz="4400" dirty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C2C651-1454-78B4-463D-91ABCFED2F56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27" y="3949409"/>
              <a:ext cx="5284217" cy="0"/>
            </a:xfrm>
            <a:prstGeom prst="line">
              <a:avLst/>
            </a:prstGeom>
            <a:ln w="12700">
              <a:solidFill>
                <a:srgbClr val="0068B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ACB1A-3AD2-45D4-9C98-978EED2105F2}"/>
                </a:ext>
              </a:extLst>
            </p:cNvPr>
            <p:cNvSpPr txBox="1"/>
            <p:nvPr/>
          </p:nvSpPr>
          <p:spPr>
            <a:xfrm>
              <a:off x="1283253" y="4127189"/>
              <a:ext cx="3690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8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A156CC-DC90-443E-D2F9-9F3989F0E500}"/>
              </a:ext>
            </a:extLst>
          </p:cNvPr>
          <p:cNvGrpSpPr/>
          <p:nvPr userDrawn="1"/>
        </p:nvGrpSpPr>
        <p:grpSpPr>
          <a:xfrm>
            <a:off x="724784" y="2338884"/>
            <a:ext cx="3314088" cy="745328"/>
            <a:chOff x="817381" y="1933770"/>
            <a:chExt cx="3314088" cy="745328"/>
          </a:xfrm>
        </p:grpSpPr>
        <p:sp>
          <p:nvSpPr>
            <p:cNvPr id="46" name="TextBox 45"/>
            <p:cNvSpPr txBox="1"/>
            <p:nvPr/>
          </p:nvSpPr>
          <p:spPr>
            <a:xfrm>
              <a:off x="822434" y="2155878"/>
              <a:ext cx="3287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Table of Contents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A84C44-BEEE-F8D3-581F-4C8A20DBD223}"/>
                </a:ext>
              </a:extLst>
            </p:cNvPr>
            <p:cNvSpPr txBox="1"/>
            <p:nvPr/>
          </p:nvSpPr>
          <p:spPr>
            <a:xfrm>
              <a:off x="836029" y="1933770"/>
              <a:ext cx="155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b="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KCC-</a:t>
              </a:r>
              <a:r>
                <a:rPr lang="en-US" altLang="ko-KR" sz="1600" b="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UiPath</a:t>
              </a:r>
              <a:endParaRPr lang="en-US" altLang="ko-KR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7E8D98B-CEC5-40AA-686A-E73F6C8CA865}"/>
                </a:ext>
              </a:extLst>
            </p:cNvPr>
            <p:cNvGrpSpPr/>
            <p:nvPr/>
          </p:nvGrpSpPr>
          <p:grpSpPr>
            <a:xfrm>
              <a:off x="817381" y="1959684"/>
              <a:ext cx="3314088" cy="638940"/>
              <a:chOff x="824065" y="2333625"/>
              <a:chExt cx="3258820" cy="54490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0A49745-AA19-173D-5EE7-C3BD6CFC8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065" y="2333625"/>
                <a:ext cx="0" cy="54490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3041D7-11E0-75AC-9C7B-F6774C6DA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2885" y="2333625"/>
                <a:ext cx="0" cy="54490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/>
          <p:cNvGrpSpPr/>
          <p:nvPr userDrawn="1"/>
        </p:nvGrpSpPr>
        <p:grpSpPr>
          <a:xfrm>
            <a:off x="4893469" y="3171825"/>
            <a:ext cx="7175146" cy="3064907"/>
            <a:chOff x="4893469" y="3629025"/>
            <a:chExt cx="7175146" cy="306490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DB9B0CB-0F8F-915B-8126-DBFA415FBE39}"/>
                </a:ext>
              </a:extLst>
            </p:cNvPr>
            <p:cNvGrpSpPr/>
            <p:nvPr userDrawn="1"/>
          </p:nvGrpSpPr>
          <p:grpSpPr>
            <a:xfrm>
              <a:off x="4893469" y="3629025"/>
              <a:ext cx="7175146" cy="1989366"/>
              <a:chOff x="4846676" y="3304144"/>
              <a:chExt cx="7175146" cy="198936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A016E7F-B05C-F67D-7BE2-0144B01F91C6}"/>
                  </a:ext>
                </a:extLst>
              </p:cNvPr>
              <p:cNvGrpSpPr/>
              <p:nvPr/>
            </p:nvGrpSpPr>
            <p:grpSpPr>
              <a:xfrm>
                <a:off x="4850835" y="3304144"/>
                <a:ext cx="2527087" cy="707886"/>
                <a:chOff x="4850835" y="3304144"/>
                <a:chExt cx="2527087" cy="707886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5901877" y="3396477"/>
                  <a:ext cx="1476045" cy="523220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pPr marL="72000"/>
                  <a:r>
                    <a:rPr lang="en-US" altLang="ko-KR" sz="24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RPA</a:t>
                  </a:r>
                  <a:r>
                    <a:rPr lang="en-US" altLang="ko-KR" sz="2400" baseline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 </a:t>
                  </a:r>
                  <a:r>
                    <a:rPr lang="ko-KR" altLang="en-US" sz="2800" dirty="0" smtClean="0">
                      <a:solidFill>
                        <a:srgbClr val="0E74F4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소개</a:t>
                  </a:r>
                  <a:endParaRPr lang="en-US" altLang="ko-KR" sz="2800" dirty="0">
                    <a:solidFill>
                      <a:srgbClr val="0E74F4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AA596D-049C-F7FD-A16A-5B92AAA52BAA}"/>
                    </a:ext>
                  </a:extLst>
                </p:cNvPr>
                <p:cNvSpPr txBox="1"/>
                <p:nvPr/>
              </p:nvSpPr>
              <p:spPr>
                <a:xfrm>
                  <a:off x="4850835" y="3304144"/>
                  <a:ext cx="5334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solidFill>
                        <a:schemeClr val="bg1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1</a:t>
                  </a:r>
                  <a:endParaRPr lang="en-US" altLang="ko-KR" sz="3600" dirty="0"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22EEB0A-BFE6-4F9A-8465-F20B7D058F2C}"/>
                  </a:ext>
                </a:extLst>
              </p:cNvPr>
              <p:cNvGrpSpPr/>
              <p:nvPr/>
            </p:nvGrpSpPr>
            <p:grpSpPr>
              <a:xfrm>
                <a:off x="4850835" y="4394426"/>
                <a:ext cx="2948677" cy="707886"/>
                <a:chOff x="4850835" y="4394426"/>
                <a:chExt cx="2948677" cy="70788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9C7FD79-84FB-6071-FE3F-073510D3B829}"/>
                    </a:ext>
                  </a:extLst>
                </p:cNvPr>
                <p:cNvSpPr txBox="1"/>
                <p:nvPr/>
              </p:nvSpPr>
              <p:spPr>
                <a:xfrm>
                  <a:off x="5901877" y="4486759"/>
                  <a:ext cx="1897635" cy="523220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pPr marL="72000"/>
                  <a:r>
                    <a:rPr lang="en-US" altLang="ko-KR" sz="240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UiPath</a:t>
                  </a:r>
                  <a:r>
                    <a:rPr lang="en-US" altLang="ko-KR" sz="24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  </a:t>
                  </a:r>
                  <a:r>
                    <a:rPr lang="ko-KR" altLang="en-US" sz="2800" dirty="0" smtClean="0">
                      <a:solidFill>
                        <a:srgbClr val="0E74F4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소개</a:t>
                  </a:r>
                  <a:endParaRPr lang="ko-KR" altLang="en-US" sz="2800" dirty="0">
                    <a:solidFill>
                      <a:srgbClr val="0E74F4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E2E858-8B7B-29F1-690E-E2424A89E650}"/>
                    </a:ext>
                  </a:extLst>
                </p:cNvPr>
                <p:cNvSpPr txBox="1"/>
                <p:nvPr/>
              </p:nvSpPr>
              <p:spPr>
                <a:xfrm>
                  <a:off x="4850835" y="4394426"/>
                  <a:ext cx="5334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solidFill>
                        <a:schemeClr val="bg1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2</a:t>
                  </a:r>
                  <a:endParaRPr lang="en-US" altLang="ko-KR" sz="3600" dirty="0"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A448BF-B91A-DC9D-5055-86DBED22C554}"/>
                  </a:ext>
                </a:extLst>
              </p:cNvPr>
              <p:cNvGrpSpPr/>
              <p:nvPr/>
            </p:nvGrpSpPr>
            <p:grpSpPr>
              <a:xfrm>
                <a:off x="4846676" y="4203228"/>
                <a:ext cx="559323" cy="1090282"/>
                <a:chOff x="4846676" y="4203228"/>
                <a:chExt cx="559323" cy="1090282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F00C5D1A-3A83-8308-245F-EB378048B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4203228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5BFFF71F-08DF-4D73-5D13-07A3C9AEF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5293510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178685-6D30-72A6-C49A-79239AA0AC11}"/>
                  </a:ext>
                </a:extLst>
              </p:cNvPr>
              <p:cNvGrpSpPr/>
              <p:nvPr/>
            </p:nvGrpSpPr>
            <p:grpSpPr>
              <a:xfrm>
                <a:off x="5648960" y="4203228"/>
                <a:ext cx="6372862" cy="1090282"/>
                <a:chOff x="4846676" y="4203228"/>
                <a:chExt cx="559323" cy="109028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88122599-C80A-3CA0-B9F4-34F8C25B1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4203228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5102D085-B477-B4C5-4396-20C0FA33E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5293510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C7FD79-84FB-6071-FE3F-073510D3B829}"/>
                </a:ext>
              </a:extLst>
            </p:cNvPr>
            <p:cNvSpPr txBox="1"/>
            <p:nvPr userDrawn="1"/>
          </p:nvSpPr>
          <p:spPr>
            <a:xfrm>
              <a:off x="5948670" y="5887181"/>
              <a:ext cx="4718921" cy="523220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pPr marL="72000"/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Document</a:t>
              </a:r>
              <a:r>
                <a:rPr lang="en-US" altLang="ko-KR" sz="24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Understanding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 </a:t>
              </a:r>
              <a:r>
                <a:rPr lang="ko-KR" altLang="en-US" sz="2800" dirty="0" smtClean="0">
                  <a:solidFill>
                    <a:srgbClr val="0E74F4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소개</a:t>
              </a:r>
              <a:endParaRPr lang="ko-KR" altLang="en-US" sz="2800" dirty="0">
                <a:solidFill>
                  <a:srgbClr val="0E74F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E2E858-8B7B-29F1-690E-E2424A89E650}"/>
                </a:ext>
              </a:extLst>
            </p:cNvPr>
            <p:cNvSpPr txBox="1"/>
            <p:nvPr userDrawn="1"/>
          </p:nvSpPr>
          <p:spPr>
            <a:xfrm>
              <a:off x="4897628" y="5794848"/>
              <a:ext cx="53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BFFF71F-08DF-4D73-5D13-07A3C9AEF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93469" y="6693932"/>
              <a:ext cx="5593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102D085-B477-B4C5-4396-20C0FA33EE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5753" y="6693932"/>
              <a:ext cx="637286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04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2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8CC26B-B322-9D8B-73DB-1FCBE9EA9816}"/>
              </a:ext>
            </a:extLst>
          </p:cNvPr>
          <p:cNvSpPr txBox="1"/>
          <p:nvPr userDrawn="1"/>
        </p:nvSpPr>
        <p:spPr>
          <a:xfrm>
            <a:off x="9591050" y="7044263"/>
            <a:ext cx="329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KCC-UiPath Immersion Lab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3A1900B-DF19-B77C-97F7-2FF66C4EC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006" y="7029506"/>
            <a:ext cx="1363663" cy="306512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DE71B27-E7D9-1E19-87DF-7491B12A2833}"/>
              </a:ext>
            </a:extLst>
          </p:cNvPr>
          <p:cNvSpPr txBox="1">
            <a:spLocks/>
          </p:cNvSpPr>
          <p:nvPr userDrawn="1"/>
        </p:nvSpPr>
        <p:spPr>
          <a:xfrm>
            <a:off x="6419088" y="7058289"/>
            <a:ext cx="606362" cy="2489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defPPr>
              <a:defRPr kern="0"/>
            </a:defPPr>
          </a:lstStyle>
          <a:p>
            <a:pPr marL="12700" algn="ctr">
              <a:spcBef>
                <a:spcPts val="175"/>
              </a:spcBef>
            </a:pPr>
            <a:fld id="{81D60167-4931-47E6-BA6A-407CBD079E47}" type="slidenum">
              <a:rPr lang="en-US" altLang="ko-KR" sz="120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12700" algn="ctr">
                <a:spcBef>
                  <a:spcPts val="175"/>
                </a:spcBef>
              </a:pPr>
              <a:t>‹#›</a:t>
            </a:fld>
            <a:endParaRPr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523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39F551DD-2C17-1050-81CC-AB9732AA6D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006" y="7029506"/>
            <a:ext cx="1363663" cy="306512"/>
          </a:xfrm>
          <a:prstGeom prst="rect">
            <a:avLst/>
          </a:prstGeom>
        </p:spPr>
      </p:pic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620A40A7-9E74-4B83-D722-B5744B464900}"/>
              </a:ext>
            </a:extLst>
          </p:cNvPr>
          <p:cNvSpPr txBox="1">
            <a:spLocks/>
          </p:cNvSpPr>
          <p:nvPr userDrawn="1"/>
        </p:nvSpPr>
        <p:spPr>
          <a:xfrm>
            <a:off x="6419088" y="7058289"/>
            <a:ext cx="606362" cy="2489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defPPr>
              <a:defRPr kern="0"/>
            </a:defPPr>
          </a:lstStyle>
          <a:p>
            <a:pPr marL="12700" algn="ctr">
              <a:spcBef>
                <a:spcPts val="175"/>
              </a:spcBef>
            </a:pPr>
            <a:fld id="{81D60167-4931-47E6-BA6A-407CBD079E47}" type="slidenum">
              <a:rPr lang="en-US" altLang="ko-KR" sz="120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12700" algn="ctr">
                <a:spcBef>
                  <a:spcPts val="175"/>
                </a:spcBef>
              </a:pPr>
              <a:t>‹#›</a:t>
            </a:fld>
            <a:endParaRPr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669" y="7024147"/>
            <a:ext cx="876436" cy="3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3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85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4">
            <a:extLst>
              <a:ext uri="{FF2B5EF4-FFF2-40B4-BE49-F238E27FC236}">
                <a16:creationId xmlns:a16="http://schemas.microsoft.com/office/drawing/2014/main" id="{13D5D123-FE17-B177-FC62-AFAB21F84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143" y="7033451"/>
            <a:ext cx="43022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Holder 5">
            <a:extLst>
              <a:ext uri="{FF2B5EF4-FFF2-40B4-BE49-F238E27FC236}">
                <a16:creationId xmlns:a16="http://schemas.microsoft.com/office/drawing/2014/main" id="{7779B1E4-8A4A-AC56-6819-B33C46857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227" y="7033451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40CB188-7050-4470-9F2A-7A98C2B37958}" type="datetime1">
              <a:rPr lang="en-US" altLang="ko-KR" smtClean="0"/>
              <a:pPr/>
              <a:t>2/12/2025</a:t>
            </a:fld>
            <a:endParaRPr lang="en-US" dirty="0"/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1BA3C752-AF96-7720-44CF-8214B863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071" y="7171861"/>
            <a:ext cx="37683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58585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돋움체 Light" panose="02020603020101020101" pitchFamily="18" charset="-127"/>
              </a:defRPr>
            </a:lvl1pPr>
          </a:lstStyle>
          <a:p>
            <a:pPr marL="12700">
              <a:spcBef>
                <a:spcPts val="175"/>
              </a:spcBef>
            </a:pP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spc="-45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fld id="{81D60167-4931-47E6-BA6A-407CBD079E47}" type="slidenum">
              <a:rPr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pPr marL="12700">
                <a:spcBef>
                  <a:spcPts val="175"/>
                </a:spcBef>
              </a:pPr>
              <a:t>‹#›</a:t>
            </a:fld>
            <a:r>
              <a:rPr spc="-45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8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0" r:id="rId3"/>
    <p:sldLayoutId id="2147483672" r:id="rId4"/>
    <p:sldLayoutId id="2147483671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2" pos="42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3E24DB-37AD-8393-605B-5246D95CA993}"/>
              </a:ext>
            </a:extLst>
          </p:cNvPr>
          <p:cNvSpPr txBox="1"/>
          <p:nvPr/>
        </p:nvSpPr>
        <p:spPr>
          <a:xfrm>
            <a:off x="6417469" y="3266351"/>
            <a:ext cx="64008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100" dirty="0" err="1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UiPath</a:t>
            </a:r>
            <a:endParaRPr lang="en-US" altLang="ko-KR" sz="4100" dirty="0">
              <a:gradFill flip="none" rotWithShape="1">
                <a:gsLst>
                  <a:gs pos="0">
                    <a:srgbClr val="043672"/>
                  </a:gs>
                  <a:gs pos="47000">
                    <a:srgbClr val="0068B7"/>
                  </a:gs>
                  <a:gs pos="96000">
                    <a:srgbClr val="2B9AF5"/>
                  </a:gs>
                </a:gsLst>
                <a:lin ang="13500000" scaled="1"/>
                <a:tileRect/>
              </a:gra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100" dirty="0" err="1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Integrateion</a:t>
            </a:r>
            <a:r>
              <a:rPr lang="en-US" altLang="ko-KR" sz="410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Service – Azure Open AI </a:t>
            </a:r>
            <a:r>
              <a:rPr lang="ko-KR" altLang="en-US" sz="410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연결 가이드</a:t>
            </a:r>
            <a:endParaRPr lang="en-US" altLang="ko-KR" sz="4100" dirty="0">
              <a:gradFill flip="none" rotWithShape="1">
                <a:gsLst>
                  <a:gs pos="0">
                    <a:srgbClr val="043672"/>
                  </a:gs>
                  <a:gs pos="47000">
                    <a:srgbClr val="0068B7"/>
                  </a:gs>
                  <a:gs pos="96000">
                    <a:srgbClr val="2B9AF5"/>
                  </a:gs>
                </a:gsLst>
                <a:lin ang="13500000" scaled="1"/>
                <a:tileRect/>
              </a:gra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1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2714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lang="en-US" altLang="ko-KR" sz="1600" b="1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Studio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설정 후 테스트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130" y="4848225"/>
            <a:ext cx="4148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 Step5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에서 배포한 모델 선택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프롬프트 작성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3788" y="5164165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출력 결과 확인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0124" y="4067175"/>
            <a:ext cx="4421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속성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출력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가장 많이 생성된 텍스트에 변수 생성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8" y="2028825"/>
            <a:ext cx="4343400" cy="27512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69" y="2486025"/>
            <a:ext cx="3017100" cy="1508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469" y="5527530"/>
            <a:ext cx="9610725" cy="19562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11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8D7245-E0B3-D797-B02F-FCB1AF93DFD4}"/>
              </a:ext>
            </a:extLst>
          </p:cNvPr>
          <p:cNvGrpSpPr/>
          <p:nvPr/>
        </p:nvGrpSpPr>
        <p:grpSpPr>
          <a:xfrm>
            <a:off x="7103269" y="2638425"/>
            <a:ext cx="4604611" cy="1828255"/>
            <a:chOff x="1007269" y="2714625"/>
            <a:chExt cx="4604611" cy="18282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BA22BF-B7BB-97B1-0746-1B2E3377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69" y="2714625"/>
              <a:ext cx="2324910" cy="5306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3E24DB-37AD-8393-605B-5246D95CA993}"/>
                </a:ext>
              </a:extLst>
            </p:cNvPr>
            <p:cNvSpPr txBox="1"/>
            <p:nvPr/>
          </p:nvSpPr>
          <p:spPr>
            <a:xfrm>
              <a:off x="1007269" y="3342551"/>
              <a:ext cx="46046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200" dirty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감사합니다</a:t>
              </a:r>
              <a:r>
                <a:rPr lang="en-US" altLang="ko-KR" sz="7200" dirty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1. 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계정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생성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8403" y="6229381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플랫폼 접근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5469" y="4342792"/>
            <a:ext cx="297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무료로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사용해 보기 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9" y="2189959"/>
            <a:ext cx="5029200" cy="37729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69" y="1845529"/>
            <a:ext cx="4572000" cy="23123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38" y="4643246"/>
            <a:ext cx="3271838" cy="23013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806307" y="660603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MS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계정 로그인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1. 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계정 생성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7951" y="5727854"/>
            <a:ext cx="323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프로필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생성 및 카드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ID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검증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61181" y="5000625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계정 생성 완료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33" y="2101872"/>
            <a:ext cx="6677025" cy="33614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41" y="2562225"/>
            <a:ext cx="4831556" cy="20951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32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Open AI </a:t>
            </a:r>
            <a:r>
              <a: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생성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69" y="5000625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검색창에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 AI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입력 후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b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Azure </a:t>
            </a: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OpenAI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8681" y="1925559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만들기 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9" y="2189959"/>
            <a:ext cx="6104442" cy="2575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3483"/>
          <a:stretch/>
        </p:blipFill>
        <p:spPr>
          <a:xfrm>
            <a:off x="7179469" y="1154653"/>
            <a:ext cx="4519613" cy="15578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469" y="2860069"/>
            <a:ext cx="5334000" cy="44736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953906" y="6138814"/>
            <a:ext cx="3225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세부 정보 및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/>
            </a:r>
            <a:b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인스턴스 세부 정보 입력 후 다음 클릭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/>
            </a:r>
            <a:b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리소스 그룹이 없는 경우 새로 만들기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4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2. Open AI </a:t>
            </a:r>
            <a:r>
              <a:rPr lang="ko-KR" altLang="en-US" sz="1600" b="1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생성</a:t>
            </a:r>
            <a:endParaRPr lang="en-US" altLang="ko-KR" sz="1600" b="1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8687" y="4525528"/>
            <a:ext cx="248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모든 네트워크 </a:t>
            </a:r>
            <a:r>
              <a:rPr lang="ko-KR" altLang="en-US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엑세스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선택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99069" y="5891552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정보 확인 후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</a:t>
            </a:r>
          </a:p>
          <a:p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만들기 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33" y="2064908"/>
            <a:ext cx="4937175" cy="24023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3" y="5076825"/>
            <a:ext cx="4953000" cy="16294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182659" y="6749746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태그는 넘어가기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69" y="1423888"/>
            <a:ext cx="5218940" cy="52823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826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en-US" altLang="ko-KR" sz="1600" b="1" dirty="0" err="1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UiPath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Integration Service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연결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269" y="6382668"/>
            <a:ext cx="3635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UiPath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Cloud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접속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빌드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Integration Service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탭 선택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1326" y="4656080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Microsoft Azure Open AI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커넥터 선택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9" y="1952625"/>
            <a:ext cx="2563010" cy="43447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78" y="1952624"/>
            <a:ext cx="6271633" cy="26550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78" y="5153025"/>
            <a:ext cx="6272392" cy="13127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074914" y="6540598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Microsoft Azure Open AI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</a:t>
            </a:r>
            <a:r>
              <a:rPr lang="en-US" altLang="ko-KR" sz="1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연결 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5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en-US" altLang="ko-KR" sz="1600" b="1" dirty="0" err="1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UiPath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Integration Service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연결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1631" y="6544873"/>
            <a:ext cx="3478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 API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키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Azure </a:t>
            </a: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OpenAI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리소스 입력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4914" y="6540598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Microsoft Azure Open AI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</a:t>
            </a:r>
            <a:r>
              <a:rPr lang="en-US" altLang="ko-KR" sz="1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연결 클릭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54" y="1977332"/>
            <a:ext cx="3243993" cy="4563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69" y="1423887"/>
            <a:ext cx="7543800" cy="27606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469" y="4298336"/>
            <a:ext cx="6286500" cy="25808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427083" y="3397369"/>
            <a:ext cx="37721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홈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&gt;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리소스 그룹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&gt; Azure </a:t>
            </a: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OpenAI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이동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개요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Develop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선택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262869" y="4695825"/>
            <a:ext cx="1164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262869" y="5284202"/>
            <a:ext cx="1621200" cy="1256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56317" y="6371321"/>
            <a:ext cx="40463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 API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키와 리소스 이름 복사 후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연결 창에 입력</a:t>
            </a:r>
            <a:endParaRPr lang="ko-KR" altLang="en-US" sz="1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0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4238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lang="en-US" altLang="ko-KR" sz="1600" b="1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</a:t>
            </a:r>
            <a:r>
              <a:rPr lang="en-US" altLang="ko-KR" sz="1600" b="1" dirty="0" err="1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UiPath</a:t>
            </a:r>
            <a:r>
              <a:rPr lang="en-US" altLang="ko-KR" sz="1600" b="1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Studio Open AI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 설치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036" y="5725519"/>
            <a:ext cx="6066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 관리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공식 메뉴 접근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검색창에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OpenAI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입력 후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Microsoft Azure </a:t>
            </a:r>
            <a:r>
              <a:rPr lang="en-US" altLang="ko-KR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OpenAI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 설치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112196"/>
            <a:ext cx="6009218" cy="3338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69" y="2185809"/>
            <a:ext cx="6140085" cy="31912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790720" y="5450651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Generate Text Completion</a:t>
            </a:r>
          </a:p>
          <a:p>
            <a:pPr algn="l"/>
            <a:r>
              <a:rPr lang="ko-KR" altLang="en-US" sz="16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액티비티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드래그 앤 드롭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l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지원 가능한 모델 확인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269" y="4314824"/>
            <a:ext cx="2133600" cy="27981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11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7816" b="33011"/>
          <a:stretch/>
        </p:blipFill>
        <p:spPr>
          <a:xfrm>
            <a:off x="594538" y="1800225"/>
            <a:ext cx="4832331" cy="21181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UiPath</a:t>
              </a:r>
              <a:r>
                <a:rPr kumimoji="1" lang="en-US" altLang="ko-KR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 Integration Service – Azure Open AI </a:t>
              </a:r>
              <a:r>
                <a:rPr kumimoji="1" lang="ko-KR" altLang="en-US" b="1" kern="12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연결 가이드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68633" y="1271488"/>
            <a:ext cx="4324836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 </a:t>
            </a:r>
            <a:r>
              <a:rPr lang="en-US" altLang="ko-KR" sz="1600" b="1" noProof="0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r>
              <a:rPr kumimoji="0" lang="en-US" altLang="ko-KR" sz="16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 Open AI GPT</a:t>
            </a:r>
            <a:r>
              <a:rPr kumimoji="0" lang="en-US" altLang="ko-KR" sz="1600" b="1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kumimoji="0" lang="ko-KR" altLang="en-US" sz="1600" b="1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설정</a:t>
            </a:r>
            <a:endParaRPr kumimoji="0" lang="en-US" altLang="ko-KR" sz="16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137" y="3918417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Go to Azure AI Foundry portal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클릭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4" y="4419188"/>
            <a:ext cx="5978422" cy="22726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9247" y="6694577"/>
            <a:ext cx="4317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카탈로그 </a:t>
            </a:r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– gpt-35-turbo-instruct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선택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17" y="1252097"/>
            <a:ext cx="5715000" cy="16072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75173" y="293296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3. </a:t>
            </a:r>
            <a:r>
              <a:rPr lang="ko-KR" altLang="en-US" sz="16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배포 버튼 클릭</a:t>
            </a:r>
            <a:endParaRPr lang="en-US" altLang="ko-KR" sz="1600" dirty="0" smtClean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34" y="3345166"/>
            <a:ext cx="4116119" cy="3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25286</TotalTime>
  <Words>370</Words>
  <Application>Microsoft Office PowerPoint</Application>
  <PresentationFormat>사용자 지정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Pretendard</vt:lpstr>
      <vt:lpstr>Pretendard Black</vt:lpstr>
      <vt:lpstr>Pretendard ExtraBold</vt:lpstr>
      <vt:lpstr>Pretendard Light</vt:lpstr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업무분석서</dc:title>
  <dc:creator>KPMG</dc:creator>
  <cp:lastModifiedBy>최효준</cp:lastModifiedBy>
  <cp:revision>1093</cp:revision>
  <cp:lastPrinted>2023-05-31T02:08:23Z</cp:lastPrinted>
  <dcterms:created xsi:type="dcterms:W3CDTF">2022-05-17T08:39:25Z</dcterms:created>
  <dcterms:modified xsi:type="dcterms:W3CDTF">2025-02-12T06:23:09Z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2022-04-26T00:00:00Z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2022-05-17T00:00:00Z</vt:filetime>
  </property>
</Properties>
</file>